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22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D756431-4C9F-4039-A68F-86D164BAE1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937BA22-CBA3-46C2-8B1B-82530A72D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6618-B5C6-442C-87C9-56838665350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81A70F-2E70-47FA-A280-467EE8ACFD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100F70-1C9D-4AC4-9415-E378CA7ADC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0D45-E61D-43E5-81E2-3BD6A8235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38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68274-D56C-4D58-9A73-E29DC372E3A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9185A-6C1A-49CC-AF9A-A603FC2131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0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AE1A7-7DA3-46B6-AC21-622938639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F67ECD-0277-4922-8C52-0A840FE3F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94CD7A-36AC-4D1E-B86B-B7FDD46A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A22B57-E6CD-4819-A4E9-0A4067C9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3B75C2-34B5-4F81-8CE6-10EBD6C1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2EB22-D40A-41B1-8FA8-A4951CB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597EE2-8931-4390-A855-6AF5A98C7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B4519C-2097-4FD5-AA9B-A9EF55EE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035801-174B-4D5C-989E-9A87BE14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4BF613-E599-4660-BBAB-5D605A33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23FCE0-7894-4CEF-9774-10D70AC30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FBD506-150D-4B98-836E-2623658A8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6C8C03-B9DF-47EE-B8C5-C6293D41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21CBDB-FE6B-4C5D-82FF-6AF893D4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B672D1-2679-43F9-84A9-0A3BDE04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1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FC2CE-5F4D-4A53-A196-8CEEEC3C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4034A3-EF4B-4A78-87C5-6122F49C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0A66F7-9286-4A92-A614-EBFF847F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BC99EF-5C39-48F2-A1BF-AEFC3F0F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BE5AFD-F6EB-486D-840D-B050A6A2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6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0E40A-54A8-4C8A-BE07-E4FD4866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BD1748-EBD8-4EB7-BFD0-9C21A2D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539BC-5673-4134-AEA8-134E5507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D6CF43-02F3-46A6-A344-21C8817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A1C31-9F66-4CD6-9360-B77C2A31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14E56C-4969-44A0-A66D-A6B8C725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8C63E7-6FB3-4488-90F5-C90491691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737B7C-0ABF-44AA-9E1D-FBE05FD9E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57A5F9-F8FB-42EE-AB6A-8E1DB3F0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698AE3-C9AA-416A-8F42-3DE4698E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903F02-89D4-4959-9E02-92107F55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60BD36-5104-4399-BA09-459B6C74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6847A3-0B8F-4804-9048-0CF175B4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2B0A2D-4C6A-4F51-96C1-E08C6354F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14E7E2-4E03-4747-A319-08FDB40CF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1904CBC-BCBB-4BE0-BD27-2A83BE347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E3B75F-C225-4815-AF27-D0E2405E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8057C5-2F04-4133-AB97-C30A793C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B0A7F0-4F13-42DC-8987-6536D068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AEDA8-8CAF-4D96-B5CD-E4697244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ED5433-C15A-46CC-B883-705D31E7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402068-F7CD-4F25-8A61-2704AE0A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2B161C-450B-4F01-9455-0BE9956D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5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10674F-9715-4932-87F7-9F89ED3E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42CD86-70B9-4CC1-9E50-E7525052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99E5EC-88D4-4EF4-9DB1-AFACA6C1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4709BD-6621-4956-9827-E82830E8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16FD9C-0678-443F-98A8-826569F0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6F7D98-310A-486B-A7E5-9826E12F9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0C1627-55EE-4F8E-94D0-90F06F20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321A5F-E1BB-40BD-8F37-F6D2453E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CEEC9B-C621-4798-BF60-B825D1F5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B4669-1326-4B63-9DB3-CD9D6ECF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677B34-F568-493C-8EF8-E248CE0F5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C6D52F2-8EE8-42FB-A00A-D0797D7E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77F1CE-DBDC-4112-9B45-C017862A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17DEBB-F92F-4DE2-85DB-A61F2F7C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D6E8B0-DD3A-4A69-A124-928FEE2D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1E5B7C-E835-4A35-A823-B59F09A07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3634" y="6160869"/>
            <a:ext cx="184731" cy="646331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E144791-A8BC-4EC4-8B1E-89C88E3D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BE0B4C-9BCF-4DE0-99F1-B83689D0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A4CFA2-F8B5-4C8D-82FE-49EF697B7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C603-BDE0-497A-AFF6-03FA7105FE9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5E113-647D-4F18-A9A1-C3C530A5F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FC1A-35A9-4156-91EA-BB407604C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B95F6F-AC32-473D-BF2F-FAC211E4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3634" y="6345535"/>
            <a:ext cx="184731" cy="461665"/>
          </a:xfrm>
        </p:spPr>
        <p:txBody>
          <a:bodyPr wrap="none" anchor="b" anchorCtr="1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2029"/>
            <a:ext cx="11567886" cy="65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8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B95F6F-AC32-473D-BF2F-FAC211E4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3634" y="6345535"/>
            <a:ext cx="184731" cy="461665"/>
          </a:xfrm>
        </p:spPr>
        <p:txBody>
          <a:bodyPr wrap="none" anchor="b" anchorCtr="1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4AFFF7-28B6-44DC-9E5B-F2765411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51" y="349251"/>
            <a:ext cx="7934899" cy="365887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52150" y="4131251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CH08402 </a:t>
            </a:r>
            <a:r>
              <a:rPr lang="en-US" sz="3200" b="1" dirty="0" smtClean="0"/>
              <a:t>– SPAIN Section </a:t>
            </a:r>
            <a:r>
              <a:rPr lang="en-US" sz="3200" b="1" dirty="0"/>
              <a:t>Chapter, EMC27 </a:t>
            </a:r>
            <a:r>
              <a:rPr lang="en-US" sz="3200" b="1" dirty="0" smtClean="0"/>
              <a:t>2020-21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25" y="787401"/>
            <a:ext cx="1123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112" y="787401"/>
            <a:ext cx="1666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3581400"/>
            <a:ext cx="1162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49300" y="990600"/>
            <a:ext cx="1069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2400" b="1" u="sng" dirty="0" smtClean="0"/>
              <a:t>MEETINGS</a:t>
            </a:r>
            <a:r>
              <a:rPr lang="en-US" sz="2400" b="1" u="sng" dirty="0"/>
              <a:t>:</a:t>
            </a:r>
            <a:r>
              <a:rPr lang="en-US" sz="2400" dirty="0" smtClean="0"/>
              <a:t> Working </a:t>
            </a:r>
            <a:r>
              <a:rPr lang="en-US" sz="2400" dirty="0"/>
              <a:t>with virtual meetings because the COVID-19 situation. The meetings were very effective while enjoying a cup of coffee </a:t>
            </a:r>
            <a:r>
              <a:rPr lang="en-US" sz="2400" dirty="0" smtClean="0"/>
              <a:t>reviewing </a:t>
            </a:r>
            <a:r>
              <a:rPr lang="en-US" sz="2400" dirty="0"/>
              <a:t>the plans for our Chapter. </a:t>
            </a:r>
            <a:r>
              <a:rPr lang="en-US" sz="2400" dirty="0" smtClean="0"/>
              <a:t>Last meeting dated March </a:t>
            </a:r>
            <a:r>
              <a:rPr lang="en-US" sz="2400" dirty="0"/>
              <a:t>19th, </a:t>
            </a:r>
            <a:r>
              <a:rPr lang="en-US" sz="2400" dirty="0" smtClean="0"/>
              <a:t>2021.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US" sz="2400" b="1" u="sng" dirty="0" smtClean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2400" b="1" u="sng" dirty="0" smtClean="0"/>
              <a:t>WEB PAGE</a:t>
            </a:r>
            <a:r>
              <a:rPr lang="en-US" sz="2400" dirty="0" smtClean="0"/>
              <a:t>: Our web page </a:t>
            </a:r>
          </a:p>
          <a:p>
            <a:pPr>
              <a:tabLst>
                <a:tab pos="361950" algn="l"/>
              </a:tabLst>
            </a:pPr>
            <a:r>
              <a:rPr lang="en-US" sz="2400" dirty="0" smtClean="0"/>
              <a:t>	was created. </a:t>
            </a:r>
          </a:p>
          <a:p>
            <a:pPr>
              <a:tabLst>
                <a:tab pos="361950" algn="l"/>
              </a:tabLst>
            </a:pPr>
            <a:r>
              <a:rPr lang="en-US" sz="2400" dirty="0" smtClean="0"/>
              <a:t>	First version May 2021. </a:t>
            </a:r>
          </a:p>
          <a:p>
            <a:pPr>
              <a:tabLst>
                <a:tab pos="361950" algn="l"/>
              </a:tabLst>
            </a:pPr>
            <a:r>
              <a:rPr lang="en-US" sz="2400" dirty="0" smtClean="0"/>
              <a:t>	You can reach it at: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u="sng" dirty="0" smtClean="0">
                <a:solidFill>
                  <a:srgbClr val="0070C0"/>
                </a:solidFill>
              </a:rPr>
              <a:t>https</a:t>
            </a:r>
            <a:r>
              <a:rPr lang="en-US" sz="2400" u="sng" dirty="0">
                <a:solidFill>
                  <a:srgbClr val="0070C0"/>
                </a:solidFill>
              </a:rPr>
              <a:t>://r8.ieee.org/spain-emcs</a:t>
            </a:r>
            <a:r>
              <a:rPr lang="en-US" sz="2400" u="sng" dirty="0" smtClean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50" y="2283938"/>
            <a:ext cx="4965702" cy="42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2150" y="330776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CH08402 </a:t>
            </a:r>
            <a:r>
              <a:rPr lang="en-US" sz="3200" b="1" dirty="0" smtClean="0"/>
              <a:t>– SPAIN Section </a:t>
            </a:r>
            <a:r>
              <a:rPr lang="en-US" sz="3200" b="1" dirty="0"/>
              <a:t>Chapter, EMC27 </a:t>
            </a:r>
            <a:r>
              <a:rPr lang="en-US" sz="3200" b="1" dirty="0" smtClean="0"/>
              <a:t>2020-21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907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3400" y="915551"/>
            <a:ext cx="1074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LINKEDIN GROUP</a:t>
            </a:r>
            <a:r>
              <a:rPr lang="en-US" sz="2400" dirty="0" smtClean="0"/>
              <a:t>: On </a:t>
            </a:r>
            <a:r>
              <a:rPr lang="en-US" sz="2400" dirty="0"/>
              <a:t>March 2021 we created a group for our IEEE EMC Society Spanish Chapter (EMC27). This is the link for the </a:t>
            </a:r>
            <a:r>
              <a:rPr lang="en-US" sz="2400" dirty="0" smtClean="0"/>
              <a:t>group</a:t>
            </a:r>
            <a:r>
              <a:rPr lang="en-US" sz="2400" dirty="0"/>
              <a:t>: </a:t>
            </a:r>
            <a:endParaRPr lang="en-US" sz="2400" dirty="0" smtClean="0"/>
          </a:p>
          <a:p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https</a:t>
            </a:r>
            <a:r>
              <a:rPr lang="en-US" sz="2400" dirty="0">
                <a:solidFill>
                  <a:srgbClr val="0070C0"/>
                </a:solidFill>
              </a:rPr>
              <a:t>://www.linkedin.com/groups/9043327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310557"/>
            <a:ext cx="64293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04900" y="2209800"/>
            <a:ext cx="373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few days we had more than 100 members. </a:t>
            </a:r>
            <a:r>
              <a:rPr lang="en-US" sz="2400" b="1" dirty="0"/>
              <a:t>Today we have </a:t>
            </a:r>
            <a:r>
              <a:rPr lang="en-US" sz="2400" b="1" dirty="0" smtClean="0"/>
              <a:t>141 </a:t>
            </a:r>
            <a:r>
              <a:rPr lang="en-US" sz="2400" b="1" dirty="0"/>
              <a:t>members!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are confident that this group will be an effective communication way for IEEE EMC-S members and non-members from academy and industry. Hopefully many of the non-members will switch to be members soon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7 Rectángulo"/>
          <p:cNvSpPr/>
          <p:nvPr/>
        </p:nvSpPr>
        <p:spPr>
          <a:xfrm>
            <a:off x="452150" y="330776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CH08402 </a:t>
            </a:r>
            <a:r>
              <a:rPr lang="en-US" sz="3200" b="1" dirty="0" smtClean="0"/>
              <a:t>– SPAIN Section </a:t>
            </a:r>
            <a:r>
              <a:rPr lang="en-US" sz="3200" b="1" dirty="0"/>
              <a:t>Chapter, EMC27 </a:t>
            </a:r>
            <a:r>
              <a:rPr lang="en-US" sz="3200" b="1" dirty="0" smtClean="0"/>
              <a:t>2020-21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6000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49300" y="1066800"/>
            <a:ext cx="10693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CO-SPONSORED EVENTS (</a:t>
            </a:r>
            <a:r>
              <a:rPr lang="en-US" sz="2400" b="1" i="1" u="sng" dirty="0" smtClean="0">
                <a:solidFill>
                  <a:srgbClr val="0070C0"/>
                </a:solidFill>
              </a:rPr>
              <a:t>all included in </a:t>
            </a:r>
            <a:r>
              <a:rPr lang="en-US" sz="2400" b="1" i="1" u="sng" dirty="0" err="1" smtClean="0">
                <a:solidFill>
                  <a:srgbClr val="0070C0"/>
                </a:solidFill>
              </a:rPr>
              <a:t>VTools</a:t>
            </a:r>
            <a:r>
              <a:rPr lang="en-US" sz="2400" b="1" u="sng" dirty="0" smtClean="0"/>
              <a:t>)</a:t>
            </a:r>
            <a:r>
              <a:rPr lang="en-US" sz="2400" dirty="0" smtClean="0"/>
              <a:t>:</a:t>
            </a:r>
          </a:p>
          <a:p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April </a:t>
            </a:r>
            <a:r>
              <a:rPr lang="en-US" sz="2000" u="sng" dirty="0"/>
              <a:t>22th</a:t>
            </a:r>
            <a:r>
              <a:rPr lang="en-US" sz="2000" dirty="0"/>
              <a:t>, we co-sponsored a LIVE webinar: “</a:t>
            </a:r>
            <a:r>
              <a:rPr lang="en-US" sz="2000" b="1" dirty="0"/>
              <a:t>ADVANCES IN AUTOMOTIVE DESIGN AND TEST FOR EMC APPLICATIONS</a:t>
            </a:r>
            <a:r>
              <a:rPr lang="en-US" sz="2000" dirty="0"/>
              <a:t>” were the latest information on design strategies and test methods impacting the future of the automotive industry </a:t>
            </a:r>
            <a:r>
              <a:rPr lang="en-US" sz="2000" dirty="0" smtClean="0"/>
              <a:t>were </a:t>
            </a:r>
            <a:r>
              <a:rPr lang="en-US" sz="2000" dirty="0"/>
              <a:t>presented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June 10</a:t>
            </a:r>
            <a:r>
              <a:rPr lang="en-US" sz="2000" u="sng" baseline="30000" dirty="0" smtClean="0"/>
              <a:t>th</a:t>
            </a:r>
            <a:r>
              <a:rPr lang="en-US" sz="2000" dirty="0" smtClean="0"/>
              <a:t>: we </a:t>
            </a:r>
            <a:r>
              <a:rPr lang="en-US" sz="2000" dirty="0"/>
              <a:t>co-sponsored </a:t>
            </a:r>
            <a:r>
              <a:rPr lang="en-US" sz="2000" dirty="0" smtClean="0"/>
              <a:t>the “</a:t>
            </a:r>
            <a:r>
              <a:rPr lang="en-US" sz="2000" b="1" dirty="0"/>
              <a:t>MARATHON EMC 2021 Binational Edition Part 4: #Poland – #</a:t>
            </a:r>
            <a:r>
              <a:rPr lang="en-US" sz="2000" b="1" dirty="0" smtClean="0"/>
              <a:t>Spain</a:t>
            </a:r>
            <a:r>
              <a:rPr lang="en-US" sz="2000" dirty="0" smtClean="0"/>
              <a:t>” with the Poland EMC Chapter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June </a:t>
            </a:r>
            <a:r>
              <a:rPr lang="en-US" sz="2000" u="sng" dirty="0" smtClean="0"/>
              <a:t>18</a:t>
            </a:r>
            <a:r>
              <a:rPr lang="en-US" sz="2000" u="sng" baseline="30000" dirty="0" smtClean="0"/>
              <a:t>th</a:t>
            </a:r>
            <a:r>
              <a:rPr lang="en-US" sz="2000" dirty="0" smtClean="0"/>
              <a:t>: we </a:t>
            </a:r>
            <a:r>
              <a:rPr lang="en-US" sz="2000" dirty="0"/>
              <a:t>co-sponsored a LIVE </a:t>
            </a:r>
            <a:r>
              <a:rPr lang="en-US" sz="2000" dirty="0" smtClean="0"/>
              <a:t>session: “</a:t>
            </a:r>
            <a:r>
              <a:rPr lang="en-US" sz="2000" b="1" dirty="0" smtClean="0"/>
              <a:t>EMC FOR FIXED INSTALLATIONS AND DRONES FOR EMC MEASUREMENTS</a:t>
            </a:r>
            <a:r>
              <a:rPr lang="en-US" sz="2000" dirty="0" smtClean="0"/>
              <a:t>” organized </a:t>
            </a:r>
            <a:r>
              <a:rPr lang="en-US" sz="2000" dirty="0"/>
              <a:t>by the Center for Industrial Electronics and the Danish IEEE EMC Society Chapter. Our Chapter </a:t>
            </a:r>
            <a:r>
              <a:rPr lang="en-US" sz="2000" dirty="0" smtClean="0"/>
              <a:t>was co-sponsor.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July 28</a:t>
            </a:r>
            <a:r>
              <a:rPr lang="en-US" sz="2000" u="sng" baseline="30000" dirty="0" smtClean="0"/>
              <a:t>th</a:t>
            </a:r>
            <a:r>
              <a:rPr lang="en-US" sz="2000" dirty="0" smtClean="0"/>
              <a:t>: we </a:t>
            </a:r>
            <a:r>
              <a:rPr lang="en-US" sz="2000" dirty="0"/>
              <a:t>co-sponsored a LIVE </a:t>
            </a:r>
            <a:r>
              <a:rPr lang="en-US" sz="2000" dirty="0" smtClean="0"/>
              <a:t>session: “</a:t>
            </a:r>
            <a:r>
              <a:rPr lang="en-US" sz="2000" b="1" dirty="0" smtClean="0"/>
              <a:t>LA MAGIA DEL DISEÑO ELECTRÓNICO ATENDIENDO A EMI/EMC</a:t>
            </a:r>
            <a:r>
              <a:rPr lang="en-US" sz="2000" dirty="0" smtClean="0"/>
              <a:t>” organized </a:t>
            </a:r>
            <a:r>
              <a:rPr lang="en-US" sz="2000" dirty="0"/>
              <a:t>by the </a:t>
            </a:r>
            <a:r>
              <a:rPr lang="en-US" sz="2000" dirty="0" smtClean="0"/>
              <a:t>IEEE Electron Devices Society Honduras Chapter and the </a:t>
            </a:r>
            <a:r>
              <a:rPr lang="es-ES" sz="2000" dirty="0"/>
              <a:t>Universidad Nacional Autónoma de </a:t>
            </a:r>
            <a:r>
              <a:rPr lang="es-ES" sz="2000" dirty="0" smtClean="0"/>
              <a:t>Honduras. </a:t>
            </a:r>
            <a:r>
              <a:rPr lang="es-ES" sz="2000" dirty="0" err="1" smtClean="0"/>
              <a:t>Our</a:t>
            </a:r>
            <a:r>
              <a:rPr lang="es-ES" sz="2000" dirty="0" smtClean="0"/>
              <a:t> Chapter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co</a:t>
            </a:r>
            <a:r>
              <a:rPr lang="es-ES" sz="2000" dirty="0" smtClean="0"/>
              <a:t>-sponsor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Chair</a:t>
            </a:r>
            <a:r>
              <a:rPr lang="es-ES" sz="2000" dirty="0" smtClean="0"/>
              <a:t> (Arturo Mediano)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speaker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 smtClean="0"/>
              <a:t>conference</a:t>
            </a:r>
            <a:r>
              <a:rPr lang="es-ES" sz="2000" dirty="0" smtClean="0"/>
              <a:t>.</a:t>
            </a:r>
            <a:endParaRPr lang="en-US" sz="2000" dirty="0"/>
          </a:p>
        </p:txBody>
      </p:sp>
      <p:sp>
        <p:nvSpPr>
          <p:cNvPr id="3" name="2 Rectángulo"/>
          <p:cNvSpPr/>
          <p:nvPr/>
        </p:nvSpPr>
        <p:spPr>
          <a:xfrm>
            <a:off x="452150" y="330776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CH08402 </a:t>
            </a:r>
            <a:r>
              <a:rPr lang="en-US" sz="3200" b="1" dirty="0" smtClean="0"/>
              <a:t>– SPAIN Section </a:t>
            </a:r>
            <a:r>
              <a:rPr lang="en-US" sz="3200" b="1" dirty="0"/>
              <a:t>Chapter, EMC27 </a:t>
            </a:r>
            <a:r>
              <a:rPr lang="en-US" sz="3200" b="1" dirty="0" smtClean="0"/>
              <a:t>2020-21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8919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323</Words>
  <Application>Microsoft Office PowerPoint</Application>
  <PresentationFormat>Personalizado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 Wing Chan</dc:creator>
  <cp:keywords>Unrestricted</cp:keywords>
  <cp:lastModifiedBy>Art</cp:lastModifiedBy>
  <cp:revision>6</cp:revision>
  <dcterms:created xsi:type="dcterms:W3CDTF">2021-06-12T22:01:10Z</dcterms:created>
  <dcterms:modified xsi:type="dcterms:W3CDTF">2021-07-29T17:17:33Z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ACCT01\scchan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>_x000d_
_x000d_
</vt:lpwstr>
  </property>
  <property fmtid="{D5CDD505-2E9C-101B-9397-08002B2CF9AE}" pid="12" name="ExpCountry">
    <vt:lpwstr/>
  </property>
</Properties>
</file>